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60" r:id="rId4"/>
    <p:sldId id="262" r:id="rId5"/>
    <p:sldId id="261" r:id="rId6"/>
    <p:sldId id="263" r:id="rId7"/>
    <p:sldId id="264" r:id="rId8"/>
    <p:sldId id="265" r:id="rId9"/>
    <p:sldId id="258" r:id="rId10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80A7A5-7BDF-4AE3-85AF-B9EA9425718E}" type="datetimeFigureOut">
              <a:rPr lang="ru-RU"/>
              <a:pPr>
                <a:defRPr/>
              </a:pPr>
              <a:t>21.04.2015</a:t>
            </a:fld>
            <a:endParaRPr lang="ru-RU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1F5A966-E449-45FE-B7C7-84331C4389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0345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C27BF24-5DDC-4047-B623-E6CFAC2F0D39}" type="datetimeFigureOut">
              <a:rPr lang="ru-RU"/>
              <a:pPr>
                <a:defRPr/>
              </a:pPr>
              <a:t>21.04.2015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F729922-B39A-4CF6-B8E5-8637026BAE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8889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14B8B1-0FEC-4822-A5F1-A8648832DCB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46CE0C-C23D-4484-9B8E-AC62A58D778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029CD7-1390-4ED5-B2B8-C2E19DE0298E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52FC4A-EDBC-453A-932D-776BD6F174C9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15ECB3-1C78-4746-AC95-8289A91BEE82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BE911A-9D17-4312-94BA-85C6DFE4E4B1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C48403-553B-410F-8C7E-9A043CC7F306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66A7E4-44D7-4C46-8225-3C054CCBA716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F044CA-F88F-45EB-9D98-8F65A5685A73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A2008-3DA8-4108-B48F-B041DD0A8061}" type="datetimeFigureOut">
              <a:rPr lang="ru-RU"/>
              <a:pPr>
                <a:defRPr/>
              </a:pPr>
              <a:t>21.04.2015</a:t>
            </a:fld>
            <a:endParaRPr lang="ru-RU" dirty="0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744A7-4B6D-4F5F-9262-41048479C0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073F6-F23B-4618-8F7F-F7EC5D7F524B}" type="datetimeFigureOut">
              <a:rPr lang="ru-RU"/>
              <a:pPr>
                <a:defRPr/>
              </a:pPr>
              <a:t>21.04.2015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83C31-365B-4786-8EB8-0BD5801A4F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C11A6-4FCA-41DB-80AA-B0DAC59CB8A0}" type="datetimeFigureOut">
              <a:rPr lang="ru-RU"/>
              <a:pPr>
                <a:defRPr/>
              </a:pPr>
              <a:t>21.04.2015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C2D0D-FC15-41E1-B461-552F4BBAB5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2297EA2-DF48-4561-9D3D-CD01E88B9F30}" type="datetimeFigureOut">
              <a:rPr lang="ru-RU"/>
              <a:pPr>
                <a:defRPr/>
              </a:pPr>
              <a:t>21.04.2015</a:t>
            </a:fld>
            <a:endParaRPr lang="ru-RU" dirty="0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F4A5319-FC85-49BF-B925-FFF2CA699A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31A99-5494-4DE0-BBEA-0D50CB4FD979}" type="datetimeFigureOut">
              <a:rPr lang="ru-RU"/>
              <a:pPr>
                <a:defRPr/>
              </a:pPr>
              <a:t>21.04.2015</a:t>
            </a:fld>
            <a:endParaRPr lang="ru-RU" dirty="0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825C3-38D2-498A-99B6-9D946FA5B1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D7177-E9C7-481E-8CC6-0F460E5CC9F4}" type="datetimeFigureOut">
              <a:rPr lang="ru-RU"/>
              <a:pPr>
                <a:defRPr/>
              </a:pPr>
              <a:t>21.04.2015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B820E-251D-407C-8447-063A5DA6A2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9CBCE-F869-46C3-90A4-6C506408E171}" type="datetimeFigureOut">
              <a:rPr lang="ru-RU"/>
              <a:pPr>
                <a:defRPr/>
              </a:pPr>
              <a:t>21.04.2015</a:t>
            </a:fld>
            <a:endParaRPr lang="ru-RU" dirty="0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17B3F-F724-43A1-ABCC-184ABCF294F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77B307A-A890-40A2-AAAD-5035A8CD2DD9}" type="datetimeFigureOut">
              <a:rPr lang="ru-RU"/>
              <a:pPr>
                <a:defRPr/>
              </a:pPr>
              <a:t>21.04.2015</a:t>
            </a:fld>
            <a:endParaRPr lang="ru-RU" dirty="0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3E8AB73-CE4E-4A14-B8B4-705C185154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C510E-8106-4FF4-813D-B2C38095759B}" type="datetimeFigureOut">
              <a:rPr lang="ru-RU"/>
              <a:pPr>
                <a:defRPr/>
              </a:pPr>
              <a:t>21.04.2015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0D38D-FA1C-4550-9A93-F0561F4F31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4BBFD48-7322-469B-9803-B7474F88FCEA}" type="datetimeFigureOut">
              <a:rPr lang="ru-RU"/>
              <a:pPr>
                <a:defRPr/>
              </a:pPr>
              <a:t>21.04.2015</a:t>
            </a:fld>
            <a:endParaRPr lang="ru-RU" dirty="0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8ED042D-C4A7-428A-B7A1-2C7458AAB3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C29019F-6775-4FC5-8A59-C030DA00B6AC}" type="datetimeFigureOut">
              <a:rPr lang="ru-RU"/>
              <a:pPr>
                <a:defRPr/>
              </a:pPr>
              <a:t>21.04.2015</a:t>
            </a:fld>
            <a:endParaRPr lang="ru-RU" dirty="0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8035227-B4EC-4520-BFF5-FEAE581E4C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3F887C8-FA94-4631-9500-D2209B530DFE}" type="datetimeFigureOut">
              <a:rPr lang="ru-RU"/>
              <a:pPr>
                <a:defRPr/>
              </a:pPr>
              <a:t>21.04.2015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68A8186A-A979-4CA2-A50D-3B2DFF0B5A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75" r:id="rId6"/>
    <p:sldLayoutId id="2147483669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428625"/>
            <a:ext cx="6172200" cy="4589463"/>
          </a:xfrm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Проектируем контрольное мероприятие</a:t>
            </a:r>
            <a:endParaRPr lang="ru-RU" dirty="0"/>
          </a:p>
        </p:txBody>
      </p:sp>
      <p:sp>
        <p:nvSpPr>
          <p:cNvPr id="1536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ru-RU" smtClean="0"/>
              <a:t>ТЗ для школьных команд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/>
              <a:t>Контрольное мероприятие </a:t>
            </a:r>
            <a:endParaRPr lang="ru-RU" dirty="0"/>
          </a:p>
        </p:txBody>
      </p:sp>
      <p:sp>
        <p:nvSpPr>
          <p:cNvPr id="1945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150" cy="4873625"/>
          </a:xfrm>
        </p:spPr>
        <p:txBody>
          <a:bodyPr/>
          <a:lstStyle/>
          <a:p>
            <a:r>
              <a:rPr lang="ru-RU" smtClean="0"/>
              <a:t>Организуется учителем (учителями) для оценки достижения образовательного результата. </a:t>
            </a:r>
          </a:p>
          <a:p>
            <a:r>
              <a:rPr lang="ru-RU" smtClean="0"/>
              <a:t>КМ включает в себя деятельность учеников по созданию и предъявлению объекта оценивания,  деятельность учителей или иных людей (экспертов, родителей, самих учеников</a:t>
            </a:r>
            <a:r>
              <a:rPr lang="ru-RU" smtClean="0">
                <a:latin typeface="Arial" charset="0"/>
              </a:rPr>
              <a:t>)</a:t>
            </a:r>
            <a:r>
              <a:rPr lang="ru-RU" smtClean="0"/>
              <a:t> по оценке объектов оценивания.</a:t>
            </a:r>
          </a:p>
          <a:p>
            <a:r>
              <a:rPr lang="ru-RU" smtClean="0"/>
              <a:t>Возможны два варианта создания учеником объекта оценивания:</a:t>
            </a:r>
          </a:p>
          <a:p>
            <a:pPr lvl="1"/>
            <a:r>
              <a:rPr lang="ru-RU" smtClean="0"/>
              <a:t>подготовка объекта оценивания на самом КМ</a:t>
            </a:r>
          </a:p>
          <a:p>
            <a:pPr lvl="1"/>
            <a:r>
              <a:rPr lang="ru-RU" smtClean="0"/>
              <a:t>Самостоятельная подготовка объекта оценивания до начала КМ.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186738" cy="5715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000" b="1" dirty="0" smtClean="0"/>
              <a:t>Конкретизированный </a:t>
            </a:r>
            <a:r>
              <a:rPr lang="ru-RU" sz="2000" b="1" dirty="0" err="1" smtClean="0"/>
              <a:t>метапредметный</a:t>
            </a:r>
            <a:r>
              <a:rPr lang="ru-RU" sz="2000" b="1" dirty="0" smtClean="0"/>
              <a:t> образовательный результат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313" y="571500"/>
            <a:ext cx="8786812" cy="6072188"/>
          </a:xfrm>
        </p:spPr>
        <p:txBody>
          <a:bodyPr/>
          <a:lstStyle/>
          <a:p>
            <a:r>
              <a:rPr lang="ru-RU" sz="1800" smtClean="0"/>
              <a:t>Метапредметный результат формулируется с помощью словосочетаний «ученик умеет…», «ученик владеет…», «ученик может…»</a:t>
            </a:r>
          </a:p>
          <a:p>
            <a:r>
              <a:rPr lang="ru-RU" sz="1800" smtClean="0"/>
              <a:t>Результат конкретизирован, если все прочитавшие /услышавшие формулировку результата одинаково поняли, что должен сделать ученик, чтобы все поняли, что он обладает ожидаемым умением</a:t>
            </a:r>
            <a:r>
              <a:rPr lang="ru-RU" sz="1800" smtClean="0">
                <a:latin typeface="Arial" charset="0"/>
              </a:rPr>
              <a:t>.</a:t>
            </a:r>
          </a:p>
          <a:p>
            <a:r>
              <a:rPr lang="ru-RU" sz="1800" smtClean="0"/>
              <a:t> Результат конкретизирован, если он достижим учениками Вашей школы за какой-то конкретный промежуток времени (1 месяц, четверть, полгода, другое).</a:t>
            </a:r>
          </a:p>
          <a:p>
            <a:pPr>
              <a:buFont typeface="Wingdings" pitchFamily="2" charset="2"/>
              <a:buNone/>
            </a:pPr>
            <a:endParaRPr lang="ru-RU" sz="2000" smtClean="0"/>
          </a:p>
          <a:p>
            <a:pPr>
              <a:buFont typeface="Wingdings" pitchFamily="2" charset="2"/>
              <a:buNone/>
            </a:pPr>
            <a:r>
              <a:rPr lang="ru-RU" sz="1800" i="1" smtClean="0"/>
              <a:t>Формулировка типа «Ученик научиться компетентно вести диалог со старшим» не достаточно конкретизирована, т.к. может включать в себя различные варианты истолкований. Например:</a:t>
            </a:r>
          </a:p>
          <a:p>
            <a:pPr>
              <a:buFont typeface="Wingdings" pitchFamily="2" charset="2"/>
              <a:buAutoNum type="arabicPeriod"/>
            </a:pPr>
            <a:r>
              <a:rPr lang="ru-RU" sz="1800" i="1" smtClean="0"/>
              <a:t>Ученик сможет в 1-2 предложениях высказать согласие или не согласие с  мнением учителя, предложив 1 объяснение своего отношения. </a:t>
            </a:r>
          </a:p>
          <a:p>
            <a:pPr>
              <a:buFont typeface="Wingdings" pitchFamily="2" charset="2"/>
              <a:buAutoNum type="arabicPeriod"/>
            </a:pPr>
            <a:r>
              <a:rPr lang="ru-RU" sz="1800" i="1" smtClean="0"/>
              <a:t>Ученик  сможет в ответ на высказывание собеседника задать вопрос на уточнение прозвучавшей позиции.</a:t>
            </a:r>
          </a:p>
          <a:p>
            <a:pPr>
              <a:buFont typeface="Wingdings" pitchFamily="2" charset="2"/>
              <a:buAutoNum type="arabicPeriod"/>
            </a:pPr>
            <a:r>
              <a:rPr lang="ru-RU" sz="1800" i="1" smtClean="0"/>
              <a:t>Ученик может в течение 4-х минут выслушивать собеседника, не перебивая, и адекватно отвечать ему одним предложением до 6 слов.</a:t>
            </a:r>
          </a:p>
          <a:p>
            <a:pPr>
              <a:buFont typeface="Wingdings" pitchFamily="2" charset="2"/>
              <a:buAutoNum type="arabicPeriod"/>
            </a:pPr>
            <a:r>
              <a:rPr lang="ru-RU" sz="1800" i="1" smtClean="0"/>
              <a:t>Другое.</a:t>
            </a:r>
          </a:p>
          <a:p>
            <a:pPr>
              <a:buFont typeface="Wingdings" pitchFamily="2" charset="2"/>
              <a:buAutoNum type="arabicPeriod"/>
            </a:pPr>
            <a:endParaRPr lang="ru-RU" sz="1800" i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63" cy="725487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/>
              <a:t>Объект оценивания</a:t>
            </a:r>
            <a:endParaRPr lang="ru-RU" sz="2400" b="1" dirty="0"/>
          </a:p>
        </p:txBody>
      </p:sp>
      <p:sp>
        <p:nvSpPr>
          <p:cNvPr id="23554" name="Содержимое 2"/>
          <p:cNvSpPr>
            <a:spLocks noGrp="1"/>
          </p:cNvSpPr>
          <p:nvPr>
            <p:ph sz="quarter" idx="1"/>
          </p:nvPr>
        </p:nvSpPr>
        <p:spPr>
          <a:xfrm>
            <a:off x="428625" y="1071563"/>
            <a:ext cx="8175625" cy="5402262"/>
          </a:xfrm>
        </p:spPr>
        <p:txBody>
          <a:bodyPr/>
          <a:lstStyle/>
          <a:p>
            <a:r>
              <a:rPr lang="ru-RU" smtClean="0"/>
              <a:t>Объект оценивания – это </a:t>
            </a:r>
            <a:r>
              <a:rPr lang="ru-RU" b="1" smtClean="0"/>
              <a:t>действие </a:t>
            </a:r>
            <a:r>
              <a:rPr lang="ru-RU" smtClean="0"/>
              <a:t>совершаемое учеником или </a:t>
            </a:r>
            <a:r>
              <a:rPr lang="ru-RU" b="1" smtClean="0"/>
              <a:t>продукт</a:t>
            </a:r>
            <a:r>
              <a:rPr lang="ru-RU" smtClean="0"/>
              <a:t>, который ученик готовит, чтобы показать наличие метапредметного умения.</a:t>
            </a:r>
          </a:p>
          <a:p>
            <a:r>
              <a:rPr lang="ru-RU" smtClean="0"/>
              <a:t>ОО м.б. индивидуальным или групповым</a:t>
            </a:r>
          </a:p>
          <a:p>
            <a:pPr>
              <a:buFont typeface="Wingdings" pitchFamily="2" charset="2"/>
              <a:buNone/>
            </a:pPr>
            <a:r>
              <a:rPr lang="ru-RU" sz="2000" i="1" smtClean="0"/>
              <a:t>Пример 1: </a:t>
            </a:r>
          </a:p>
          <a:p>
            <a:pPr>
              <a:buFont typeface="Wingdings" pitchFamily="2" charset="2"/>
              <a:buNone/>
            </a:pPr>
            <a:r>
              <a:rPr lang="ru-RU" sz="2000" i="1" smtClean="0"/>
              <a:t>Метапредметный образовательный результат(далее МР) -  ученик владеет процедурой участия в дискуссии.</a:t>
            </a:r>
          </a:p>
          <a:p>
            <a:pPr>
              <a:buFont typeface="Wingdings" pitchFamily="2" charset="2"/>
              <a:buNone/>
            </a:pPr>
            <a:r>
              <a:rPr lang="ru-RU" sz="2000" i="1" smtClean="0"/>
              <a:t>Объект оценивания: процедура участия ученика в дискуссии </a:t>
            </a:r>
            <a:r>
              <a:rPr lang="ru-RU" sz="2000" b="1" i="1" smtClean="0"/>
              <a:t>(действие)</a:t>
            </a:r>
            <a:r>
              <a:rPr lang="ru-RU" sz="2000" i="1" smtClean="0"/>
              <a:t>.</a:t>
            </a:r>
          </a:p>
          <a:p>
            <a:pPr>
              <a:buFont typeface="Wingdings" pitchFamily="2" charset="2"/>
              <a:buNone/>
            </a:pPr>
            <a:endParaRPr lang="ru-RU" sz="2000" i="1" smtClean="0"/>
          </a:p>
          <a:p>
            <a:pPr>
              <a:buFont typeface="Wingdings" pitchFamily="2" charset="2"/>
              <a:buNone/>
            </a:pPr>
            <a:r>
              <a:rPr lang="ru-RU" sz="2000" i="1" smtClean="0"/>
              <a:t>Пример 2:</a:t>
            </a:r>
          </a:p>
          <a:p>
            <a:pPr>
              <a:buFont typeface="Wingdings" pitchFamily="2" charset="2"/>
              <a:buNone/>
            </a:pPr>
            <a:r>
              <a:rPr lang="ru-RU" sz="2000" i="1" smtClean="0"/>
              <a:t>МР -   ученик умеет аргументировать предложенное ему высказывание 1-2 аргументами бытового характера.</a:t>
            </a:r>
          </a:p>
          <a:p>
            <a:pPr>
              <a:buFont typeface="Wingdings" pitchFamily="2" charset="2"/>
              <a:buNone/>
            </a:pPr>
            <a:r>
              <a:rPr lang="ru-RU" sz="2000" i="1" smtClean="0"/>
              <a:t>Объект оценивания: текст, содержащий перечень аргументов учащегося  </a:t>
            </a:r>
            <a:r>
              <a:rPr lang="ru-RU" sz="2000" b="1" i="1" smtClean="0"/>
              <a:t>(продукт)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15238" cy="511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Техническое задание по подготовке объекта оценивания</a:t>
            </a:r>
            <a:endParaRPr lang="ru-RU" dirty="0"/>
          </a:p>
        </p:txBody>
      </p:sp>
      <p:sp>
        <p:nvSpPr>
          <p:cNvPr id="25602" name="Содержимое 2"/>
          <p:cNvSpPr>
            <a:spLocks noGrp="1"/>
          </p:cNvSpPr>
          <p:nvPr>
            <p:ph sz="quarter" idx="1"/>
          </p:nvPr>
        </p:nvSpPr>
        <p:spPr>
          <a:xfrm>
            <a:off x="357188" y="928688"/>
            <a:ext cx="7567612" cy="5545137"/>
          </a:xfrm>
        </p:spPr>
        <p:txBody>
          <a:bodyPr/>
          <a:lstStyle/>
          <a:p>
            <a:r>
              <a:rPr lang="ru-RU" smtClean="0"/>
              <a:t>Техническое задание включает в себя</a:t>
            </a:r>
          </a:p>
          <a:p>
            <a:pPr>
              <a:buFont typeface="Wingdings" pitchFamily="2" charset="2"/>
              <a:buNone/>
            </a:pPr>
            <a:r>
              <a:rPr lang="ru-RU" smtClean="0"/>
              <a:t>а) описание характеристик объекта оценивания;</a:t>
            </a:r>
          </a:p>
          <a:p>
            <a:pPr>
              <a:buFont typeface="Wingdings" pitchFamily="2" charset="2"/>
              <a:buNone/>
            </a:pPr>
            <a:r>
              <a:rPr lang="ru-RU" smtClean="0"/>
              <a:t>в) указание условий его создания.</a:t>
            </a:r>
          </a:p>
          <a:p>
            <a:pPr>
              <a:buFont typeface="Wingdings" pitchFamily="2" charset="2"/>
              <a:buNone/>
            </a:pPr>
            <a:r>
              <a:rPr lang="ru-RU" smtClean="0"/>
              <a:t>ТЗ это </a:t>
            </a:r>
            <a:r>
              <a:rPr lang="ru-RU" b="1" smtClean="0"/>
              <a:t>не</a:t>
            </a:r>
            <a:r>
              <a:rPr lang="ru-RU" smtClean="0"/>
              <a:t> алгоритм (последовательность действий), по которому ученик готовит задание.</a:t>
            </a:r>
          </a:p>
          <a:p>
            <a:pPr>
              <a:buFont typeface="Wingdings" pitchFamily="2" charset="2"/>
              <a:buNone/>
            </a:pPr>
            <a:endParaRPr lang="ru-RU" smtClean="0"/>
          </a:p>
          <a:p>
            <a:pPr>
              <a:buFont typeface="Wingdings" pitchFamily="2" charset="2"/>
              <a:buNone/>
            </a:pPr>
            <a:r>
              <a:rPr lang="ru-RU" smtClean="0"/>
              <a:t>Техническое задание должно предусматривать все характеристики  объекта оценивания, которые должны заранее знать ученики и без которых учитель не сможет проверить ожидаемый результат.</a:t>
            </a:r>
          </a:p>
          <a:p>
            <a:pPr>
              <a:buFont typeface="Wingdings" pitchFamily="2" charset="2"/>
              <a:buNone/>
            </a:pPr>
            <a:endParaRPr lang="ru-RU" smtClean="0"/>
          </a:p>
          <a:p>
            <a:pPr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582612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Критерии и показатели оценивания</a:t>
            </a:r>
            <a:endParaRPr lang="ru-RU" dirty="0"/>
          </a:p>
        </p:txBody>
      </p:sp>
      <p:sp>
        <p:nvSpPr>
          <p:cNvPr id="27650" name="Содержимое 2"/>
          <p:cNvSpPr>
            <a:spLocks noGrp="1"/>
          </p:cNvSpPr>
          <p:nvPr>
            <p:ph sz="quarter" idx="1"/>
          </p:nvPr>
        </p:nvSpPr>
        <p:spPr>
          <a:xfrm>
            <a:off x="500063" y="1000125"/>
            <a:ext cx="8464550" cy="55721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000" smtClean="0"/>
              <a:t>Критерии   отражают содержательные или формальные характеристики объекта оценивания, на основании которых учитель может сделать вывод о качестве образовательного результата (на каком уровне освоил ученик ожидаемое умение).</a:t>
            </a:r>
          </a:p>
          <a:p>
            <a:pPr>
              <a:buFont typeface="Wingdings" pitchFamily="2" charset="2"/>
              <a:buNone/>
            </a:pPr>
            <a:r>
              <a:rPr lang="ru-RU" sz="2000" smtClean="0"/>
              <a:t>Параметры – это уровни реализации критерия.</a:t>
            </a:r>
          </a:p>
          <a:p>
            <a:pPr>
              <a:buFont typeface="Wingdings" pitchFamily="2" charset="2"/>
              <a:buNone/>
            </a:pPr>
            <a:r>
              <a:rPr lang="ru-RU" sz="2000" smtClean="0"/>
              <a:t>Критериев д.б. не более 5.</a:t>
            </a:r>
          </a:p>
          <a:p>
            <a:pPr>
              <a:buFont typeface="Wingdings" pitchFamily="2" charset="2"/>
              <a:buNone/>
            </a:pPr>
            <a:r>
              <a:rPr lang="ru-RU" sz="2000" smtClean="0"/>
              <a:t>Критерии и показатели д.б. сформулированы  диагностично, т.е. </a:t>
            </a:r>
          </a:p>
          <a:p>
            <a:pPr>
              <a:buFont typeface="Wingdings" pitchFamily="2" charset="2"/>
              <a:buNone/>
            </a:pPr>
            <a:r>
              <a:rPr lang="ru-RU" sz="2000" smtClean="0"/>
              <a:t>а) должны одинаково пониматься всеми, кто их слышит/читает;</a:t>
            </a:r>
          </a:p>
          <a:p>
            <a:pPr>
              <a:buFont typeface="Wingdings" pitchFamily="2" charset="2"/>
              <a:buNone/>
            </a:pPr>
            <a:r>
              <a:rPr lang="ru-RU" sz="2000" smtClean="0"/>
              <a:t>Б) должны очень точно показывать (диагностировать) проблемы учащихся.</a:t>
            </a:r>
          </a:p>
          <a:p>
            <a:pPr>
              <a:buFont typeface="Wingdings" pitchFamily="2" charset="2"/>
              <a:buNone/>
            </a:pPr>
            <a:r>
              <a:rPr lang="ru-RU" sz="2000" i="1" smtClean="0"/>
              <a:t>Критерии типа «системно», «творчески» понимаются разными людьми по-разному, а следовательно, не диагностичны.</a:t>
            </a:r>
          </a:p>
          <a:p>
            <a:pPr>
              <a:buFont typeface="Wingdings" pitchFamily="2" charset="2"/>
              <a:buNone/>
            </a:pPr>
            <a:r>
              <a:rPr lang="ru-RU" sz="2000" i="1" smtClean="0"/>
              <a:t>Критерии типа «правильно….» означают, что представление о том, как правильно «спрятано в голове у учителя», а следовательно, такие  критерии не диагностичны.</a:t>
            </a:r>
          </a:p>
          <a:p>
            <a:pPr>
              <a:buFont typeface="Wingdings" pitchFamily="2" charset="2"/>
              <a:buNone/>
            </a:pPr>
            <a:r>
              <a:rPr lang="ru-RU" sz="2000" i="1" smtClean="0"/>
              <a:t>»</a:t>
            </a:r>
          </a:p>
          <a:p>
            <a:pPr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2700" cap="none" smtClean="0"/>
              <a:t>КРИТЕРИИ И ПАРАМЕТРЫ ЛУЧШЕ ВСЕГО ОФОРМИТЬ В ВИДЕ ТАБЛИЦЫ </a:t>
            </a:r>
            <a:br>
              <a:rPr lang="ru-RU" sz="2700" cap="none" smtClean="0"/>
            </a:br>
            <a:endParaRPr lang="ru-RU" sz="2700" cap="none" smtClean="0"/>
          </a:p>
        </p:txBody>
      </p:sp>
      <p:graphicFrame>
        <p:nvGraphicFramePr>
          <p:cNvPr id="29743" name="Group 47"/>
          <p:cNvGraphicFramePr>
            <a:graphicFrameLocks noGrp="1"/>
          </p:cNvGraphicFramePr>
          <p:nvPr>
            <p:ph sz="quarter" idx="1"/>
          </p:nvPr>
        </p:nvGraphicFramePr>
        <p:xfrm>
          <a:off x="357188" y="1468438"/>
          <a:ext cx="8001000" cy="3337560"/>
        </p:xfrm>
        <a:graphic>
          <a:graphicData uri="http://schemas.openxmlformats.org/drawingml/2006/table">
            <a:tbl>
              <a:tblPr/>
              <a:tblGrid>
                <a:gridCol w="303212"/>
                <a:gridCol w="2840038"/>
                <a:gridCol w="3357562"/>
                <a:gridCol w="1500188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Schoolbook" pitchFamily="18" charset="0"/>
                        </a:rPr>
                        <a:t>Критерии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Schoolbook" pitchFamily="18" charset="0"/>
                        </a:rPr>
                        <a:t>Параметры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Schoolbook" pitchFamily="18" charset="0"/>
                        </a:rPr>
                        <a:t>Баллы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</a:rPr>
                        <a:t>Критерий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</a:rPr>
                        <a:t>Параметр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</a:rPr>
                        <a:t>Параметр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37147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</a:rPr>
                        <a:t>Критерий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</a:rPr>
                        <a:t>Т.д.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63" cy="582612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Процедура оценивания</a:t>
            </a:r>
            <a:endParaRPr lang="ru-RU" dirty="0"/>
          </a:p>
        </p:txBody>
      </p:sp>
      <p:sp>
        <p:nvSpPr>
          <p:cNvPr id="31746" name="Содержимое 2"/>
          <p:cNvSpPr>
            <a:spLocks noGrp="1"/>
          </p:cNvSpPr>
          <p:nvPr>
            <p:ph sz="quarter" idx="1"/>
          </p:nvPr>
        </p:nvSpPr>
        <p:spPr>
          <a:xfrm>
            <a:off x="357188" y="928688"/>
            <a:ext cx="7567612" cy="5545137"/>
          </a:xfrm>
        </p:spPr>
        <p:txBody>
          <a:bodyPr/>
          <a:lstStyle/>
          <a:p>
            <a:r>
              <a:rPr lang="ru-RU" smtClean="0"/>
              <a:t>Процедура оценивания описывается подробно и отражает все нюансы, которые могут повлиять на качество объекта оценивания. </a:t>
            </a:r>
          </a:p>
          <a:p>
            <a:r>
              <a:rPr lang="ru-RU" i="1" smtClean="0"/>
              <a:t>Например: время и форма предъявления объекта оценивания, способ оценки, лица, производящие оценку и т.д.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Примеры разработки контрольных мероприятий </a:t>
            </a:r>
            <a:endParaRPr lang="ru-RU" dirty="0"/>
          </a:p>
        </p:txBody>
      </p:sp>
      <p:sp>
        <p:nvSpPr>
          <p:cNvPr id="33794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ru-RU" smtClean="0"/>
              <a:t>Сборник «Достижение метапредметных </a:t>
            </a:r>
            <a:br>
              <a:rPr lang="ru-RU" smtClean="0"/>
            </a:br>
            <a:r>
              <a:rPr lang="ru-RU" smtClean="0"/>
              <a:t>и личностных результатов в основной школе: </a:t>
            </a:r>
            <a:br>
              <a:rPr lang="ru-RU" smtClean="0"/>
            </a:br>
            <a:r>
              <a:rPr lang="ru-RU" smtClean="0"/>
              <a:t>проблемы, поиски, решения», ПГНИУ, 2013 г.</a:t>
            </a:r>
          </a:p>
          <a:p>
            <a:endParaRPr lang="en-US" smtClean="0"/>
          </a:p>
          <a:p>
            <a:r>
              <a:rPr lang="ru-RU" smtClean="0"/>
              <a:t>Сайт: </a:t>
            </a:r>
            <a:r>
              <a:rPr lang="en-US" smtClean="0"/>
              <a:t>meta.psu.ru</a:t>
            </a:r>
            <a:endParaRPr lang="ru-RU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500</TotalTime>
  <Words>585</Words>
  <Application>Microsoft Office PowerPoint</Application>
  <PresentationFormat>Экран (4:3)</PresentationFormat>
  <Paragraphs>70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Проектируем контрольное мероприятие</vt:lpstr>
      <vt:lpstr>Контрольное мероприятие </vt:lpstr>
      <vt:lpstr>Конкретизированный метапредметный образовательный результат</vt:lpstr>
      <vt:lpstr>Объект оценивания</vt:lpstr>
      <vt:lpstr>Техническое задание по подготовке объекта оценивания</vt:lpstr>
      <vt:lpstr>Критерии и показатели оценивания</vt:lpstr>
      <vt:lpstr>КРИТЕРИИ И ПАРАМЕТРЫ ЛУЧШЕ ВСЕГО ОФОРМИТЬ В ВИДЕ ТАБЛИЦЫ  </vt:lpstr>
      <vt:lpstr>Процедура оценивания</vt:lpstr>
      <vt:lpstr>Примеры разработки контрольных мероприятий </vt:lpstr>
    </vt:vector>
  </TitlesOfParts>
  <Company>ПрЭСТО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балльно-рейтинговой системы оценки образовательных результатов</dc:title>
  <dc:creator>Виктор</dc:creator>
  <cp:lastModifiedBy>Админ</cp:lastModifiedBy>
  <cp:revision>65</cp:revision>
  <dcterms:created xsi:type="dcterms:W3CDTF">2013-02-17T05:19:40Z</dcterms:created>
  <dcterms:modified xsi:type="dcterms:W3CDTF">2015-04-21T13:07:07Z</dcterms:modified>
</cp:coreProperties>
</file>